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3" r:id="rId4"/>
    <p:sldId id="264" r:id="rId5"/>
    <p:sldId id="258" r:id="rId6"/>
    <p:sldId id="268" r:id="rId7"/>
    <p:sldId id="259" r:id="rId8"/>
    <p:sldId id="265" r:id="rId9"/>
    <p:sldId id="267" r:id="rId10"/>
    <p:sldId id="260" r:id="rId11"/>
    <p:sldId id="271" r:id="rId12"/>
    <p:sldId id="272" r:id="rId13"/>
    <p:sldId id="270" r:id="rId14"/>
    <p:sldId id="273" r:id="rId15"/>
    <p:sldId id="274" r:id="rId16"/>
    <p:sldId id="269" r:id="rId17"/>
    <p:sldId id="275" r:id="rId18"/>
    <p:sldId id="276" r:id="rId19"/>
    <p:sldId id="26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8/16/2024</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276600"/>
            <a:ext cx="6400800" cy="2286000"/>
          </a:xfrm>
        </p:spPr>
        <p:txBody>
          <a:bodyPr>
            <a:noAutofit/>
          </a:bodyPr>
          <a:lstStyle/>
          <a:p>
            <a:r>
              <a:rPr lang="en-IN" sz="2800" dirty="0" smtClean="0"/>
              <a:t>Dr. Seema Jyoti</a:t>
            </a:r>
          </a:p>
          <a:p>
            <a:r>
              <a:rPr lang="en-IN" sz="2800" dirty="0" smtClean="0"/>
              <a:t>Associate Professor</a:t>
            </a:r>
          </a:p>
          <a:p>
            <a:r>
              <a:rPr lang="en-IN" sz="2800" dirty="0" smtClean="0"/>
              <a:t>Department Of Zoology</a:t>
            </a:r>
          </a:p>
          <a:p>
            <a:r>
              <a:rPr lang="en-IN" sz="2800" dirty="0" smtClean="0"/>
              <a:t>SEMESTER-I</a:t>
            </a:r>
            <a:endParaRPr lang="en-IN" sz="2800" dirty="0" smtClean="0"/>
          </a:p>
        </p:txBody>
      </p:sp>
      <p:sp>
        <p:nvSpPr>
          <p:cNvPr id="2" name="Title 1"/>
          <p:cNvSpPr>
            <a:spLocks noGrp="1"/>
          </p:cNvSpPr>
          <p:nvPr>
            <p:ph type="ctrTitle"/>
          </p:nvPr>
        </p:nvSpPr>
        <p:spPr>
          <a:xfrm>
            <a:off x="457200" y="1676400"/>
            <a:ext cx="8229600" cy="1470025"/>
          </a:xfrm>
        </p:spPr>
        <p:txBody>
          <a:bodyPr/>
          <a:lstStyle/>
          <a:p>
            <a:r>
              <a:rPr lang="en-IN" dirty="0" smtClean="0"/>
              <a:t>GENERAL CHARACTERS OF PHYLUM PORIFERA</a:t>
            </a:r>
            <a:endParaRPr lang="en-IN" dirty="0"/>
          </a:p>
        </p:txBody>
      </p:sp>
      <p:pic>
        <p:nvPicPr>
          <p:cNvPr id="4" name="Picture 3" descr="logo mangaldai colleg.png"/>
          <p:cNvPicPr>
            <a:picLocks noChangeAspect="1"/>
          </p:cNvPicPr>
          <p:nvPr/>
        </p:nvPicPr>
        <p:blipFill>
          <a:blip r:embed="rId2" cstate="print"/>
          <a:stretch>
            <a:fillRect/>
          </a:stretch>
        </p:blipFill>
        <p:spPr>
          <a:xfrm>
            <a:off x="3581400" y="152399"/>
            <a:ext cx="1447619" cy="137160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944562"/>
          </a:xfrm>
        </p:spPr>
        <p:txBody>
          <a:bodyPr>
            <a:normAutofit/>
          </a:bodyPr>
          <a:lstStyle/>
          <a:p>
            <a:r>
              <a:rPr lang="en-IN" dirty="0" smtClean="0"/>
              <a:t>INTRODUCTION</a:t>
            </a:r>
            <a:endParaRPr lang="en-IN" dirty="0"/>
          </a:p>
        </p:txBody>
      </p:sp>
      <p:sp>
        <p:nvSpPr>
          <p:cNvPr id="3" name="Content Placeholder 2"/>
          <p:cNvSpPr>
            <a:spLocks noGrp="1"/>
          </p:cNvSpPr>
          <p:nvPr>
            <p:ph sz="quarter" idx="1"/>
          </p:nvPr>
        </p:nvSpPr>
        <p:spPr>
          <a:xfrm>
            <a:off x="685800" y="1600200"/>
            <a:ext cx="7772400" cy="4800600"/>
          </a:xfrm>
        </p:spPr>
        <p:txBody>
          <a:bodyPr>
            <a:normAutofit fontScale="92500" lnSpcReduction="10000"/>
          </a:bodyPr>
          <a:lstStyle/>
          <a:p>
            <a:r>
              <a:rPr lang="en-IN" dirty="0" smtClean="0"/>
              <a:t>Porifera- Latin, </a:t>
            </a:r>
            <a:r>
              <a:rPr lang="en-IN" i="1" dirty="0" smtClean="0"/>
              <a:t>porous-</a:t>
            </a:r>
            <a:r>
              <a:rPr lang="en-IN" dirty="0" smtClean="0"/>
              <a:t>pore + </a:t>
            </a:r>
            <a:r>
              <a:rPr lang="en-IN" i="1" dirty="0" smtClean="0"/>
              <a:t>ferre</a:t>
            </a:r>
            <a:r>
              <a:rPr lang="en-IN" dirty="0" smtClean="0"/>
              <a:t>-to bear</a:t>
            </a:r>
          </a:p>
          <a:p>
            <a:r>
              <a:rPr lang="en-IN" dirty="0" smtClean="0"/>
              <a:t> Lowly multicellular, aquatic, sessile animal</a:t>
            </a:r>
          </a:p>
          <a:p>
            <a:r>
              <a:rPr lang="en-IN" dirty="0" smtClean="0"/>
              <a:t>Thought as plant by Aristotle, Pliny, Gerade, Grew...</a:t>
            </a:r>
          </a:p>
          <a:p>
            <a:r>
              <a:rPr lang="en-IN" dirty="0" smtClean="0"/>
              <a:t>True animal nature recognised by Robert Grant, 1857.</a:t>
            </a:r>
          </a:p>
          <a:p>
            <a:r>
              <a:rPr lang="en-IN" dirty="0" smtClean="0"/>
              <a:t>They are not regarded to be on the direct line of evolution, they appear to form an evolutionary dead end. So they are classified as sub kingdom: Parazoa(which means that they form just a side issue).</a:t>
            </a:r>
          </a:p>
          <a:p>
            <a:r>
              <a:rPr lang="en-IN" dirty="0" smtClean="0"/>
              <a:t>5000spp. They form various shapes-vase like, branched, globular, goblet like.</a:t>
            </a:r>
          </a:p>
          <a:p>
            <a:r>
              <a:rPr lang="en-IN" dirty="0" smtClean="0"/>
              <a:t>Ecologically they make up a measurable part of biomass in shallow waters( upto 5600m) in sea.</a:t>
            </a:r>
            <a:endParaRPr lang="en-IN" dirty="0"/>
          </a:p>
        </p:txBody>
      </p:sp>
      <p:sp>
        <p:nvSpPr>
          <p:cNvPr id="4" name="Down Arrow 3"/>
          <p:cNvSpPr/>
          <p:nvPr/>
        </p:nvSpPr>
        <p:spPr>
          <a:xfrm>
            <a:off x="7620000" y="6096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porifera.jpg"/>
          <p:cNvPicPr>
            <a:picLocks noGrp="1" noChangeAspect="1"/>
          </p:cNvPicPr>
          <p:nvPr>
            <p:ph sz="quarter" idx="4294967295"/>
          </p:nvPr>
        </p:nvPicPr>
        <p:blipFill>
          <a:blip r:embed="rId2" cstate="print"/>
          <a:stretch>
            <a:fillRect/>
          </a:stretch>
        </p:blipFill>
        <p:spPr>
          <a:xfrm>
            <a:off x="228600" y="304800"/>
            <a:ext cx="4898571" cy="2743200"/>
          </a:xfrm>
        </p:spPr>
      </p:pic>
      <p:pic>
        <p:nvPicPr>
          <p:cNvPr id="11" name="Content Placeholder 10" descr="porifera2.jpg"/>
          <p:cNvPicPr>
            <a:picLocks noGrp="1" noChangeAspect="1"/>
          </p:cNvPicPr>
          <p:nvPr>
            <p:ph sz="quarter" idx="4294967295"/>
          </p:nvPr>
        </p:nvPicPr>
        <p:blipFill>
          <a:blip r:embed="rId3" cstate="print"/>
          <a:stretch>
            <a:fillRect/>
          </a:stretch>
        </p:blipFill>
        <p:spPr>
          <a:xfrm>
            <a:off x="4308475" y="3048000"/>
            <a:ext cx="4575175" cy="3352800"/>
          </a:xfrm>
        </p:spPr>
      </p:pic>
      <p:sp>
        <p:nvSpPr>
          <p:cNvPr id="4" name="Right Arrow 3"/>
          <p:cNvSpPr/>
          <p:nvPr/>
        </p:nvSpPr>
        <p:spPr>
          <a:xfrm>
            <a:off x="1371600" y="4572000"/>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Left Arrow 5"/>
          <p:cNvSpPr/>
          <p:nvPr/>
        </p:nvSpPr>
        <p:spPr>
          <a:xfrm>
            <a:off x="6477000" y="1219200"/>
            <a:ext cx="609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648200" y="838200"/>
            <a:ext cx="4191000" cy="5791200"/>
          </a:xfrm>
        </p:spPr>
        <p:txBody>
          <a:bodyPr>
            <a:normAutofit lnSpcReduction="10000"/>
          </a:bodyPr>
          <a:lstStyle/>
          <a:p>
            <a:r>
              <a:rPr lang="en-IN" dirty="0" smtClean="0"/>
              <a:t>Lowly multicellular animals with a cellular grade of body organization.</a:t>
            </a:r>
          </a:p>
          <a:p>
            <a:r>
              <a:rPr lang="en-IN" dirty="0" smtClean="0"/>
              <a:t>Aquatic-mostly marine, few fresh water</a:t>
            </a:r>
          </a:p>
          <a:p>
            <a:r>
              <a:rPr lang="en-IN" dirty="0" smtClean="0"/>
              <a:t>Solitary/colonial, sessile and sedentary and grow like plants.</a:t>
            </a:r>
          </a:p>
          <a:p>
            <a:r>
              <a:rPr lang="en-IN" dirty="0" smtClean="0"/>
              <a:t>Body asymmetrical/radially symmetrical shape vase like, cylindrical, tubular/ cushion like. Body perforated with </a:t>
            </a:r>
            <a:r>
              <a:rPr lang="en-IN" b="1" dirty="0" smtClean="0"/>
              <a:t>Ostia</a:t>
            </a:r>
            <a:r>
              <a:rPr lang="en-IN" dirty="0" smtClean="0"/>
              <a:t> and canals lined with collared flagellated cells called </a:t>
            </a:r>
            <a:r>
              <a:rPr lang="en-IN" b="1" dirty="0" smtClean="0"/>
              <a:t>Chanocytes.</a:t>
            </a:r>
          </a:p>
          <a:p>
            <a:endParaRPr lang="en-IN" dirty="0" smtClean="0"/>
          </a:p>
          <a:p>
            <a:endParaRPr lang="en-IN" dirty="0"/>
          </a:p>
        </p:txBody>
      </p:sp>
      <p:pic>
        <p:nvPicPr>
          <p:cNvPr id="7" name="Content Placeholder 6" descr="biologyanimal-kingdomphylum-porifera_7 (1).jpg"/>
          <p:cNvPicPr>
            <a:picLocks noGrp="1" noChangeAspect="1"/>
          </p:cNvPicPr>
          <p:nvPr>
            <p:ph sz="quarter" idx="4294967295"/>
          </p:nvPr>
        </p:nvPicPr>
        <p:blipFill>
          <a:blip r:embed="rId2" cstate="print"/>
          <a:stretch>
            <a:fillRect/>
          </a:stretch>
        </p:blipFill>
        <p:spPr>
          <a:xfrm>
            <a:off x="457201" y="726826"/>
            <a:ext cx="3657600" cy="5521573"/>
          </a:xfrm>
        </p:spPr>
      </p:pic>
      <p:sp>
        <p:nvSpPr>
          <p:cNvPr id="11" name="TextBox 10"/>
          <p:cNvSpPr txBox="1"/>
          <p:nvPr/>
        </p:nvSpPr>
        <p:spPr>
          <a:xfrm>
            <a:off x="609600" y="152400"/>
            <a:ext cx="7924800" cy="523220"/>
          </a:xfrm>
          <a:prstGeom prst="rect">
            <a:avLst/>
          </a:prstGeom>
          <a:noFill/>
        </p:spPr>
        <p:txBody>
          <a:bodyPr wrap="square" rtlCol="0">
            <a:spAutoFit/>
          </a:bodyPr>
          <a:lstStyle/>
          <a:p>
            <a:pPr algn="ctr"/>
            <a:r>
              <a:rPr lang="en-IN" sz="2800" dirty="0" smtClean="0">
                <a:solidFill>
                  <a:srgbClr val="FF0000"/>
                </a:solidFill>
              </a:rPr>
              <a:t>GENERAL CHARACTERS</a:t>
            </a:r>
            <a:endParaRPr lang="en-IN" sz="28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639762"/>
          </a:xfrm>
        </p:spPr>
        <p:txBody>
          <a:bodyPr>
            <a:normAutofit fontScale="90000"/>
          </a:bodyPr>
          <a:lstStyle/>
          <a:p>
            <a:r>
              <a:rPr lang="en-IN" dirty="0" smtClean="0"/>
              <a:t>GENERAL CHARACTERS</a:t>
            </a:r>
            <a:endParaRPr lang="en-IN" dirty="0"/>
          </a:p>
        </p:txBody>
      </p:sp>
      <p:sp>
        <p:nvSpPr>
          <p:cNvPr id="3" name="Content Placeholder 2"/>
          <p:cNvSpPr>
            <a:spLocks noGrp="1"/>
          </p:cNvSpPr>
          <p:nvPr>
            <p:ph sz="quarter" idx="1"/>
          </p:nvPr>
        </p:nvSpPr>
        <p:spPr>
          <a:xfrm>
            <a:off x="762000" y="1066800"/>
            <a:ext cx="4191000" cy="4953000"/>
          </a:xfrm>
          <a:ln>
            <a:solidFill>
              <a:schemeClr val="accent2">
                <a:lumMod val="75000"/>
              </a:schemeClr>
            </a:solidFill>
          </a:ln>
        </p:spPr>
        <p:txBody>
          <a:bodyPr>
            <a:normAutofit/>
          </a:bodyPr>
          <a:lstStyle/>
          <a:p>
            <a:r>
              <a:rPr lang="en-IN" dirty="0" smtClean="0"/>
              <a:t>Body wall consists of outer </a:t>
            </a:r>
            <a:r>
              <a:rPr lang="en-IN" b="1" dirty="0" smtClean="0"/>
              <a:t>Pinacoderm</a:t>
            </a:r>
            <a:r>
              <a:rPr lang="en-IN" dirty="0" smtClean="0"/>
              <a:t>(dermal epithelium) and inner</a:t>
            </a:r>
            <a:r>
              <a:rPr lang="en-IN" b="1" dirty="0" smtClean="0"/>
              <a:t> Choanoderm</a:t>
            </a:r>
            <a:r>
              <a:rPr lang="en-IN" dirty="0" smtClean="0"/>
              <a:t>( gastral epithelium).In between the two is a gelatinous non-cellular layer, </a:t>
            </a:r>
            <a:r>
              <a:rPr lang="en-IN" b="1" dirty="0" smtClean="0"/>
              <a:t>mesenchyme, </a:t>
            </a:r>
            <a:r>
              <a:rPr lang="en-IN" dirty="0" smtClean="0"/>
              <a:t>which consists of skeletal structures and free amoeboid cells.</a:t>
            </a:r>
          </a:p>
          <a:p>
            <a:endParaRPr lang="en-IN" dirty="0" smtClean="0"/>
          </a:p>
          <a:p>
            <a:endParaRPr lang="en-IN" b="1" dirty="0" smtClean="0"/>
          </a:p>
          <a:p>
            <a:endParaRPr lang="en-IN" b="1" dirty="0" smtClean="0"/>
          </a:p>
          <a:p>
            <a:endParaRPr lang="en-IN" dirty="0" smtClean="0"/>
          </a:p>
          <a:p>
            <a:endParaRPr lang="en-IN" dirty="0" smtClean="0"/>
          </a:p>
          <a:p>
            <a:endParaRPr lang="en-IN" dirty="0"/>
          </a:p>
        </p:txBody>
      </p:sp>
      <p:pic>
        <p:nvPicPr>
          <p:cNvPr id="5" name="Content Placeholder 4" descr="porifera3.jpg"/>
          <p:cNvPicPr>
            <a:picLocks noGrp="1" noChangeAspect="1"/>
          </p:cNvPicPr>
          <p:nvPr>
            <p:ph sz="quarter" idx="2"/>
          </p:nvPr>
        </p:nvPicPr>
        <p:blipFill>
          <a:blip r:embed="rId2" cstate="print"/>
          <a:stretch>
            <a:fillRect/>
          </a:stretch>
        </p:blipFill>
        <p:spPr>
          <a:xfrm>
            <a:off x="5029200" y="1066800"/>
            <a:ext cx="3622675" cy="4953000"/>
          </a:xfrm>
          <a:ln>
            <a:solidFill>
              <a:schemeClr val="accent2">
                <a:lumMod val="75000"/>
              </a:schemeClr>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ORIFERA WALL.gif"/>
          <p:cNvPicPr>
            <a:picLocks noGrp="1" noChangeAspect="1"/>
          </p:cNvPicPr>
          <p:nvPr>
            <p:ph sz="quarter" idx="4294967295"/>
          </p:nvPr>
        </p:nvPicPr>
        <p:blipFill>
          <a:blip r:embed="rId2" cstate="print"/>
          <a:stretch>
            <a:fillRect/>
          </a:stretch>
        </p:blipFill>
        <p:spPr>
          <a:xfrm>
            <a:off x="685800" y="381000"/>
            <a:ext cx="7315200" cy="597718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1000" y="609600"/>
            <a:ext cx="4191000" cy="5715000"/>
          </a:xfrm>
          <a:ln>
            <a:solidFill>
              <a:schemeClr val="accent2">
                <a:lumMod val="50000"/>
              </a:schemeClr>
            </a:solidFill>
          </a:ln>
        </p:spPr>
        <p:txBody>
          <a:bodyPr>
            <a:normAutofit lnSpcReduction="10000"/>
          </a:bodyPr>
          <a:lstStyle/>
          <a:p>
            <a:pPr algn="just"/>
            <a:r>
              <a:rPr lang="en-IN" dirty="0" smtClean="0"/>
              <a:t>Cells are loosely arranged and do not form a definite layers, hence not regarded as truely diploblastic</a:t>
            </a:r>
          </a:p>
          <a:p>
            <a:pPr algn="just"/>
            <a:r>
              <a:rPr lang="en-IN" dirty="0" smtClean="0"/>
              <a:t>Spongocoel is either hollow or permeated with numerous canals lined by choanocytes.</a:t>
            </a:r>
          </a:p>
          <a:p>
            <a:pPr algn="just"/>
            <a:r>
              <a:rPr lang="en-IN" dirty="0" smtClean="0"/>
              <a:t>Skeleton is composed of calcareous and siliceous spicules and spongin fibres.</a:t>
            </a:r>
          </a:p>
          <a:p>
            <a:pPr algn="just"/>
            <a:r>
              <a:rPr lang="en-IN" dirty="0" smtClean="0"/>
              <a:t>Mouth absent, food particles are ingested by choanocytes from the water currents passing through the bodies, digestion intracellular.</a:t>
            </a:r>
          </a:p>
          <a:p>
            <a:endParaRPr lang="en-IN" dirty="0" smtClean="0"/>
          </a:p>
          <a:p>
            <a:endParaRPr lang="en-IN" dirty="0"/>
          </a:p>
        </p:txBody>
      </p:sp>
      <p:pic>
        <p:nvPicPr>
          <p:cNvPr id="6" name="Content Placeholder 5" descr="SPICULES3.png"/>
          <p:cNvPicPr>
            <a:picLocks noGrp="1" noChangeAspect="1"/>
          </p:cNvPicPr>
          <p:nvPr>
            <p:ph sz="quarter" idx="4294967295"/>
          </p:nvPr>
        </p:nvPicPr>
        <p:blipFill>
          <a:blip r:embed="rId2" cstate="print"/>
          <a:stretch>
            <a:fillRect/>
          </a:stretch>
        </p:blipFill>
        <p:spPr>
          <a:xfrm>
            <a:off x="4724400" y="609600"/>
            <a:ext cx="4038600" cy="5715000"/>
          </a:xfrm>
          <a:ln>
            <a:solidFill>
              <a:schemeClr val="accent2">
                <a:lumMod val="50000"/>
              </a:schemeClr>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SPICULE 1.jpg"/>
          <p:cNvPicPr>
            <a:picLocks noGrp="1" noChangeAspect="1"/>
          </p:cNvPicPr>
          <p:nvPr>
            <p:ph sz="quarter" idx="4294967295"/>
          </p:nvPr>
        </p:nvPicPr>
        <p:blipFill>
          <a:blip r:embed="rId2" cstate="print"/>
          <a:stretch>
            <a:fillRect/>
          </a:stretch>
        </p:blipFill>
        <p:spPr>
          <a:xfrm>
            <a:off x="685800" y="1066801"/>
            <a:ext cx="3962400" cy="4119464"/>
          </a:xfrm>
        </p:spPr>
      </p:pic>
      <p:pic>
        <p:nvPicPr>
          <p:cNvPr id="13" name="Content Placeholder 12" descr="SPONGE SPICULES1.png"/>
          <p:cNvPicPr>
            <a:picLocks noGrp="1" noChangeAspect="1"/>
          </p:cNvPicPr>
          <p:nvPr>
            <p:ph sz="quarter" idx="4294967295"/>
          </p:nvPr>
        </p:nvPicPr>
        <p:blipFill>
          <a:blip r:embed="rId3" cstate="print"/>
          <a:stretch>
            <a:fillRect/>
          </a:stretch>
        </p:blipFill>
        <p:spPr>
          <a:xfrm>
            <a:off x="4953000" y="990599"/>
            <a:ext cx="3627437" cy="4125257"/>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OANOCYTE DIAGRAM.jpg"/>
          <p:cNvPicPr>
            <a:picLocks noGrp="1" noChangeAspect="1"/>
          </p:cNvPicPr>
          <p:nvPr>
            <p:ph sz="quarter" idx="4294967295"/>
          </p:nvPr>
        </p:nvPicPr>
        <p:blipFill>
          <a:blip r:embed="rId2" cstate="print"/>
          <a:stretch>
            <a:fillRect/>
          </a:stretch>
        </p:blipFill>
        <p:spPr>
          <a:xfrm>
            <a:off x="838200" y="609600"/>
            <a:ext cx="3749675" cy="4800600"/>
          </a:xfrm>
        </p:spPr>
      </p:pic>
      <p:pic>
        <p:nvPicPr>
          <p:cNvPr id="6" name="Content Placeholder 5" descr="DYSIDEA-CHOANOCYTE.jpg"/>
          <p:cNvPicPr>
            <a:picLocks noGrp="1" noChangeAspect="1"/>
          </p:cNvPicPr>
          <p:nvPr>
            <p:ph sz="quarter" idx="4294967295"/>
          </p:nvPr>
        </p:nvPicPr>
        <p:blipFill>
          <a:blip r:embed="rId3" cstate="print"/>
          <a:stretch>
            <a:fillRect/>
          </a:stretch>
        </p:blipFill>
        <p:spPr>
          <a:xfrm>
            <a:off x="4648200" y="609600"/>
            <a:ext cx="3881244" cy="4343400"/>
          </a:xfrm>
        </p:spPr>
      </p:pic>
      <p:sp>
        <p:nvSpPr>
          <p:cNvPr id="7" name="TextBox 6"/>
          <p:cNvSpPr txBox="1"/>
          <p:nvPr/>
        </p:nvSpPr>
        <p:spPr>
          <a:xfrm>
            <a:off x="4724400" y="5181600"/>
            <a:ext cx="3810000" cy="400110"/>
          </a:xfrm>
          <a:prstGeom prst="rect">
            <a:avLst/>
          </a:prstGeom>
          <a:noFill/>
        </p:spPr>
        <p:txBody>
          <a:bodyPr wrap="square" rtlCol="0">
            <a:spAutoFit/>
          </a:bodyPr>
          <a:lstStyle/>
          <a:p>
            <a:r>
              <a:rPr lang="en-IN" dirty="0" smtClean="0"/>
              <a:t>FIG: </a:t>
            </a:r>
            <a:r>
              <a:rPr lang="en-IN" sz="2000" i="1" dirty="0" err="1" smtClean="0"/>
              <a:t>Dysidea</a:t>
            </a:r>
            <a:r>
              <a:rPr lang="en-IN" sz="2000" i="1" dirty="0" smtClean="0"/>
              <a:t> </a:t>
            </a:r>
            <a:r>
              <a:rPr lang="en-IN" dirty="0" smtClean="0"/>
              <a:t>: </a:t>
            </a:r>
            <a:r>
              <a:rPr lang="en-IN" dirty="0" err="1" smtClean="0"/>
              <a:t>Choanocyte</a:t>
            </a:r>
            <a:r>
              <a:rPr lang="en-IN" dirty="0" smtClean="0"/>
              <a:t> </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762000"/>
            <a:ext cx="7772400" cy="5410200"/>
          </a:xfrm>
        </p:spPr>
        <p:txBody>
          <a:bodyPr>
            <a:normAutofit/>
          </a:bodyPr>
          <a:lstStyle/>
          <a:p>
            <a:pPr algn="just"/>
            <a:r>
              <a:rPr lang="en-IN" dirty="0" smtClean="0"/>
              <a:t>Respiratory and excretory organs absent. Respiration takes place by the intake of oxygen which comes along with the incoming water current and excretory products pass out along with the outgoing water current.</a:t>
            </a:r>
          </a:p>
          <a:p>
            <a:pPr algn="just"/>
            <a:r>
              <a:rPr lang="en-IN" dirty="0" smtClean="0"/>
              <a:t>Sponges are hermaphrodite. Reproduction both asexual and sexual. Asexual reproduction by budding and gemmule formation, sexual by formation of ova and sperms.</a:t>
            </a:r>
          </a:p>
          <a:p>
            <a:endParaRPr lang="en-IN" dirty="0" smtClean="0"/>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sexual reproduction in sponges, budding"/>
          <p:cNvPicPr>
            <a:picLocks noGrp="1"/>
          </p:cNvPicPr>
          <p:nvPr>
            <p:ph sz="quarter" idx="4294967295"/>
          </p:nvPr>
        </p:nvPicPr>
        <p:blipFill>
          <a:blip r:embed="rId2" cstate="print"/>
          <a:srcRect/>
          <a:stretch>
            <a:fillRect/>
          </a:stretch>
        </p:blipFill>
        <p:spPr bwMode="auto">
          <a:xfrm>
            <a:off x="685800" y="1143000"/>
            <a:ext cx="77724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exual reproduction in sponges, fission"/>
          <p:cNvPicPr/>
          <p:nvPr/>
        </p:nvPicPr>
        <p:blipFill>
          <a:blip r:embed="rId2" cstate="print"/>
          <a:srcRect/>
          <a:stretch>
            <a:fillRect/>
          </a:stretch>
        </p:blipFill>
        <p:spPr bwMode="auto">
          <a:xfrm>
            <a:off x="457200" y="609600"/>
            <a:ext cx="82296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191000" y="381000"/>
            <a:ext cx="4648200" cy="6172200"/>
          </a:xfrm>
        </p:spPr>
        <p:txBody>
          <a:bodyPr>
            <a:normAutofit fontScale="92500" lnSpcReduction="10000"/>
          </a:bodyPr>
          <a:lstStyle/>
          <a:p>
            <a:pPr algn="just"/>
            <a:r>
              <a:rPr lang="en-IN" b="1" dirty="0" err="1" smtClean="0"/>
              <a:t>Gemmules</a:t>
            </a:r>
            <a:r>
              <a:rPr lang="en-IN" dirty="0" smtClean="0"/>
              <a:t> are internal buds found in sponges and are involved in asexual reproduction. It is an asexually reproduced mass of cells, that is capable of developing into a new organism i.e., an adult sponge. </a:t>
            </a:r>
            <a:r>
              <a:rPr lang="en-IN" dirty="0" err="1" smtClean="0"/>
              <a:t>Gemmules</a:t>
            </a:r>
            <a:r>
              <a:rPr lang="en-IN" dirty="0" smtClean="0"/>
              <a:t> are resistant to desiccation (drying out), freezing, and anoxia (lack of oxygen) and can lie around for long periods of time. </a:t>
            </a:r>
            <a:r>
              <a:rPr lang="en-IN" dirty="0" err="1" smtClean="0"/>
              <a:t>Gemmules</a:t>
            </a:r>
            <a:r>
              <a:rPr lang="en-IN" dirty="0" smtClean="0"/>
              <a:t> are analogous to a bacterium's </a:t>
            </a:r>
            <a:r>
              <a:rPr lang="en-IN" dirty="0" err="1" smtClean="0"/>
              <a:t>endospore</a:t>
            </a:r>
            <a:r>
              <a:rPr lang="en-IN" dirty="0" smtClean="0"/>
              <a:t> &amp; are made up of amoebocytes surrounded by a layer of spicules and can survive conditions that would kill adult sponges. When the environment becomes less hostile, the gemmule resumes growing.</a:t>
            </a:r>
          </a:p>
          <a:p>
            <a:endParaRPr lang="en-IN" dirty="0"/>
          </a:p>
        </p:txBody>
      </p:sp>
      <p:pic>
        <p:nvPicPr>
          <p:cNvPr id="7" name="Content Placeholder 6" descr="gemmule.jpg"/>
          <p:cNvPicPr>
            <a:picLocks noGrp="1" noChangeAspect="1"/>
          </p:cNvPicPr>
          <p:nvPr>
            <p:ph sz="quarter" idx="4294967295"/>
          </p:nvPr>
        </p:nvPicPr>
        <p:blipFill>
          <a:blip r:embed="rId2" cstate="print"/>
          <a:stretch>
            <a:fillRect/>
          </a:stretch>
        </p:blipFill>
        <p:spPr>
          <a:xfrm>
            <a:off x="381000" y="990600"/>
            <a:ext cx="3749675" cy="46482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57200" y="533400"/>
            <a:ext cx="8686800" cy="6172200"/>
          </a:xfrm>
        </p:spPr>
        <p:txBody>
          <a:bodyPr>
            <a:noAutofit/>
          </a:bodyPr>
          <a:lstStyle/>
          <a:p>
            <a:pPr algn="just"/>
            <a:r>
              <a:rPr lang="en-IN" sz="2200" dirty="0" smtClean="0"/>
              <a:t>SEXUAL REPRODUCTION: Though some unisexual sponge species are also known, most sponges are </a:t>
            </a:r>
            <a:r>
              <a:rPr lang="en-IN" sz="2200" dirty="0" err="1" smtClean="0"/>
              <a:t>monoecious</a:t>
            </a:r>
            <a:r>
              <a:rPr lang="en-IN" sz="2200" dirty="0" smtClean="0"/>
              <a:t> or bisexual. Although sponges are bisexual (hermaphrodite) cross fertilization occurs as a rule as the production timing of sperm and ova are different. The sperm and ova are derived from the undifferentiated amoebocytes called as </a:t>
            </a:r>
            <a:r>
              <a:rPr lang="en-IN" sz="2200" dirty="0" err="1" smtClean="0"/>
              <a:t>archaeocytes</a:t>
            </a:r>
            <a:r>
              <a:rPr lang="en-IN" sz="2200" dirty="0" smtClean="0"/>
              <a:t>. The sperm and ova are also known to be derived from choanocytes which later undergo </a:t>
            </a:r>
            <a:r>
              <a:rPr lang="en-IN" sz="2200" dirty="0" err="1" smtClean="0"/>
              <a:t>gametogenesis</a:t>
            </a:r>
            <a:r>
              <a:rPr lang="en-IN" sz="2200" dirty="0" smtClean="0"/>
              <a:t> to form sperm or ova.</a:t>
            </a:r>
          </a:p>
          <a:p>
            <a:pPr algn="just"/>
            <a:r>
              <a:rPr lang="en-IN" sz="2200" dirty="0" smtClean="0"/>
              <a:t>Sponges exhibit </a:t>
            </a:r>
            <a:r>
              <a:rPr lang="en-IN" sz="2200" dirty="0" err="1" smtClean="0"/>
              <a:t>protandry</a:t>
            </a:r>
            <a:r>
              <a:rPr lang="en-IN" sz="2200" dirty="0" smtClean="0"/>
              <a:t>, production of sperms first and ova later or </a:t>
            </a:r>
            <a:r>
              <a:rPr lang="en-IN" sz="2200" dirty="0" err="1" smtClean="0"/>
              <a:t>protogyny</a:t>
            </a:r>
            <a:r>
              <a:rPr lang="en-IN" sz="2200" dirty="0" smtClean="0"/>
              <a:t>, production of ova first and sperms later. Both </a:t>
            </a:r>
            <a:r>
              <a:rPr lang="en-IN" sz="2200" dirty="0" err="1" smtClean="0"/>
              <a:t>protandry</a:t>
            </a:r>
            <a:r>
              <a:rPr lang="en-IN" sz="2200" dirty="0" smtClean="0"/>
              <a:t> and </a:t>
            </a:r>
            <a:r>
              <a:rPr lang="en-IN" sz="2200" dirty="0" err="1" smtClean="0"/>
              <a:t>protogyny</a:t>
            </a:r>
            <a:r>
              <a:rPr lang="en-IN" sz="2200" dirty="0" smtClean="0"/>
              <a:t> facilitate cross fertilization.</a:t>
            </a:r>
          </a:p>
          <a:p>
            <a:pPr algn="just"/>
            <a:r>
              <a:rPr lang="en-IN" sz="2200" b="1" dirty="0" smtClean="0"/>
              <a:t> Spermatogenesis: </a:t>
            </a:r>
            <a:r>
              <a:rPr lang="en-IN" sz="2200" dirty="0" smtClean="0"/>
              <a:t>The sperm mother cell or a </a:t>
            </a:r>
            <a:r>
              <a:rPr lang="en-IN" sz="2200" dirty="0" err="1" smtClean="0"/>
              <a:t>spermatogonium</a:t>
            </a:r>
            <a:r>
              <a:rPr lang="en-IN" sz="2200" dirty="0" smtClean="0"/>
              <a:t> is the enlarged </a:t>
            </a:r>
            <a:r>
              <a:rPr lang="en-IN" sz="2200" dirty="0" err="1" smtClean="0"/>
              <a:t>archaeocytes</a:t>
            </a:r>
            <a:r>
              <a:rPr lang="en-IN" sz="2200" dirty="0" smtClean="0"/>
              <a:t>. This </a:t>
            </a:r>
            <a:r>
              <a:rPr lang="en-IN" sz="2200" dirty="0" err="1" smtClean="0"/>
              <a:t>spermatogonium</a:t>
            </a:r>
            <a:r>
              <a:rPr lang="en-IN" sz="2200" dirty="0" smtClean="0"/>
              <a:t> is surrounded by one or more flattened cover cells to form </a:t>
            </a:r>
            <a:r>
              <a:rPr lang="en-IN" sz="2200" dirty="0" err="1" smtClean="0"/>
              <a:t>spermatocyst</a:t>
            </a:r>
            <a:r>
              <a:rPr lang="en-IN" sz="2200" dirty="0" smtClean="0"/>
              <a:t>. These cover cells are derived from other amoebocytes. Now these </a:t>
            </a:r>
            <a:r>
              <a:rPr lang="en-IN" sz="2200" dirty="0" err="1" smtClean="0"/>
              <a:t>spermatogonia</a:t>
            </a:r>
            <a:r>
              <a:rPr lang="en-IN" sz="2200" dirty="0" smtClean="0"/>
              <a:t> undergo two to three maturation divisions to form </a:t>
            </a:r>
            <a:r>
              <a:rPr lang="en-IN" sz="2200" dirty="0" err="1" smtClean="0"/>
              <a:t>spermatocytes</a:t>
            </a:r>
            <a:r>
              <a:rPr lang="en-IN" sz="2200" dirty="0" smtClean="0"/>
              <a:t> and these </a:t>
            </a:r>
            <a:r>
              <a:rPr lang="en-IN" sz="2200" dirty="0" err="1" smtClean="0"/>
              <a:t>spermatocytes</a:t>
            </a:r>
            <a:r>
              <a:rPr lang="en-IN" sz="2200" dirty="0" smtClean="0"/>
              <a:t> later give rise to spermatozoa. A matured spermatozoon consists of a rounded nucleated head and a tail. The lashing movement of the tail helps the spermatozoon to reach other sponges.</a:t>
            </a:r>
          </a:p>
          <a:p>
            <a:r>
              <a:rPr lang="en-IN" sz="2200" b="1" dirty="0" smtClean="0"/>
              <a:t> </a:t>
            </a:r>
            <a:endParaRPr lang="en-IN" sz="22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85800" y="381000"/>
            <a:ext cx="8001000" cy="6096000"/>
          </a:xfrm>
        </p:spPr>
        <p:txBody>
          <a:bodyPr>
            <a:normAutofit fontScale="92500"/>
          </a:bodyPr>
          <a:lstStyle/>
          <a:p>
            <a:r>
              <a:rPr lang="en-IN" b="1" dirty="0" err="1" smtClean="0"/>
              <a:t>Oogenesis</a:t>
            </a:r>
            <a:endParaRPr lang="en-IN" dirty="0" smtClean="0"/>
          </a:p>
          <a:p>
            <a:r>
              <a:rPr lang="en-IN" dirty="0" smtClean="0"/>
              <a:t>The egg mother cell or an </a:t>
            </a:r>
            <a:r>
              <a:rPr lang="en-IN" dirty="0" err="1" smtClean="0"/>
              <a:t>oocyte</a:t>
            </a:r>
            <a:r>
              <a:rPr lang="en-IN" dirty="0" smtClean="0"/>
              <a:t> is derived from large </a:t>
            </a:r>
            <a:r>
              <a:rPr lang="en-IN" dirty="0" err="1" smtClean="0"/>
              <a:t>archaeocytes</a:t>
            </a:r>
            <a:r>
              <a:rPr lang="en-IN" dirty="0" smtClean="0"/>
              <a:t> which have distinct nucleus. Sometimes the </a:t>
            </a:r>
            <a:r>
              <a:rPr lang="en-IN" dirty="0" err="1" smtClean="0"/>
              <a:t>oocytes</a:t>
            </a:r>
            <a:r>
              <a:rPr lang="en-IN" dirty="0" smtClean="0"/>
              <a:t> also arise from the choanocytes. This </a:t>
            </a:r>
            <a:r>
              <a:rPr lang="en-IN" dirty="0" err="1" smtClean="0"/>
              <a:t>oocyte</a:t>
            </a:r>
            <a:r>
              <a:rPr lang="en-IN" dirty="0" smtClean="0"/>
              <a:t> moves like an amoebocytes engulfing other cells. These engulfed cells act as the nursing cells for the </a:t>
            </a:r>
            <a:r>
              <a:rPr lang="en-IN" dirty="0" err="1" smtClean="0"/>
              <a:t>oocyte</a:t>
            </a:r>
            <a:r>
              <a:rPr lang="en-IN" dirty="0" smtClean="0"/>
              <a:t>. When fully grown the </a:t>
            </a:r>
            <a:r>
              <a:rPr lang="en-IN" dirty="0" err="1" smtClean="0"/>
              <a:t>oocyte</a:t>
            </a:r>
            <a:r>
              <a:rPr lang="en-IN" dirty="0" smtClean="0"/>
              <a:t> undergoes two maturation divisions to form ovum which lies in the wall of the radial canal or spongocoel, ready to be fertilized by the sperm of other sponge.</a:t>
            </a:r>
          </a:p>
          <a:p>
            <a:endParaRPr lang="en-IN" dirty="0" smtClean="0"/>
          </a:p>
          <a:p>
            <a:r>
              <a:rPr lang="en-IN" b="1" dirty="0" smtClean="0"/>
              <a:t>Fertilization</a:t>
            </a:r>
            <a:endParaRPr lang="en-IN" dirty="0" smtClean="0"/>
          </a:p>
          <a:p>
            <a:r>
              <a:rPr lang="en-IN" dirty="0" smtClean="0"/>
              <a:t>Sperms are released out from sponge through the outgoing water from osculum. The sperms thus releases make their way into another sponge through incoming water by ostia. Choanocytes act as nurse cells and transport the sperm to the ova which lie in the flagellated </a:t>
            </a:r>
            <a:r>
              <a:rPr lang="en-IN" dirty="0" err="1" smtClean="0"/>
              <a:t>choanoderm</a:t>
            </a:r>
            <a:r>
              <a:rPr lang="en-IN" dirty="0" smtClean="0"/>
              <a:t>. The fertilization is internal and cross type.</a:t>
            </a:r>
          </a:p>
          <a:p>
            <a:endParaRPr lang="en-IN" dirty="0" smtClean="0"/>
          </a:p>
          <a:p>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62000" y="990600"/>
            <a:ext cx="7772400" cy="5257800"/>
          </a:xfrm>
        </p:spPr>
        <p:txBody>
          <a:bodyPr>
            <a:normAutofit/>
          </a:bodyPr>
          <a:lstStyle/>
          <a:p>
            <a:r>
              <a:rPr lang="en-IN" dirty="0" smtClean="0"/>
              <a:t>Cleavage is holoblastic, development indirect, larva free swimming amphiblastula/ parenchymula.</a:t>
            </a:r>
          </a:p>
          <a:p>
            <a:r>
              <a:rPr lang="en-IN" dirty="0" smtClean="0"/>
              <a:t>Sponges have great power of regeneration</a:t>
            </a:r>
          </a:p>
          <a:p>
            <a:r>
              <a:rPr lang="en-IN" dirty="0" smtClean="0"/>
              <a:t>Body organization asconoid, syconoid or leuconoid.</a:t>
            </a:r>
          </a:p>
          <a:p>
            <a:r>
              <a:rPr lang="en-IN" b="1" dirty="0" smtClean="0"/>
              <a:t>Development</a:t>
            </a:r>
            <a:endParaRPr lang="en-IN" dirty="0" smtClean="0"/>
          </a:p>
          <a:p>
            <a:r>
              <a:rPr lang="en-IN" dirty="0" smtClean="0"/>
              <a:t>Early development takes place within the maternal sponge leading to the formation of larval stages. The larval stages bear flagella, which help them to escape out from the maternal sponge body. The larva thus escaped gets attached to a suitable substratum, metamorphose and grow into adult sponge. Sponges have two types of larvae,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4419600" y="762000"/>
            <a:ext cx="3749675" cy="4572000"/>
          </a:xfrm>
        </p:spPr>
        <p:txBody>
          <a:bodyPr/>
          <a:lstStyle/>
          <a:p>
            <a:r>
              <a:rPr lang="en-IN" b="1" dirty="0" smtClean="0"/>
              <a:t>Amphiblastula</a:t>
            </a:r>
            <a:r>
              <a:rPr lang="en-IN" dirty="0" smtClean="0"/>
              <a:t>: It is hollow, oval larval stage characteristic of calcareous sponges (</a:t>
            </a:r>
            <a:r>
              <a:rPr lang="en-IN" dirty="0" err="1" smtClean="0"/>
              <a:t>Scypha</a:t>
            </a:r>
            <a:r>
              <a:rPr lang="en-IN" dirty="0" smtClean="0"/>
              <a:t>). Anterior half of amphiblastula bears flagella while the posterior half is free from flagella.</a:t>
            </a:r>
          </a:p>
          <a:p>
            <a:endParaRPr lang="en-IN" dirty="0" smtClean="0"/>
          </a:p>
          <a:p>
            <a:endParaRPr lang="en-IN" dirty="0" smtClean="0"/>
          </a:p>
          <a:p>
            <a:endParaRPr lang="en-IN" dirty="0"/>
          </a:p>
        </p:txBody>
      </p:sp>
      <p:pic>
        <p:nvPicPr>
          <p:cNvPr id="5" name="Content Placeholder 4" descr=" Amphiblastula larva, development of sponges, sexual reproduction in sponges, calcareous, hexactanellids, desmospongia"/>
          <p:cNvPicPr>
            <a:picLocks noGrp="1"/>
          </p:cNvPicPr>
          <p:nvPr>
            <p:ph sz="quarter" idx="4294967295"/>
          </p:nvPr>
        </p:nvPicPr>
        <p:blipFill>
          <a:blip r:embed="rId3" cstate="print"/>
          <a:srcRect/>
          <a:stretch>
            <a:fillRect/>
          </a:stretch>
        </p:blipFill>
        <p:spPr bwMode="auto">
          <a:xfrm>
            <a:off x="685800" y="914400"/>
            <a:ext cx="3667125" cy="3495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4038600" y="762000"/>
            <a:ext cx="4495800" cy="5638800"/>
          </a:xfrm>
        </p:spPr>
        <p:txBody>
          <a:bodyPr>
            <a:normAutofit lnSpcReduction="10000"/>
          </a:bodyPr>
          <a:lstStyle/>
          <a:p>
            <a:pPr algn="just"/>
            <a:r>
              <a:rPr lang="en-IN" b="1" dirty="0" smtClean="0"/>
              <a:t>Parenchymula</a:t>
            </a:r>
            <a:r>
              <a:rPr lang="en-IN" dirty="0" smtClean="0"/>
              <a:t>: It is solid, oval or flattened larval stage characteristic of calcareous sponges, </a:t>
            </a:r>
            <a:r>
              <a:rPr lang="en-IN" dirty="0" err="1" smtClean="0"/>
              <a:t>Hexactanellida</a:t>
            </a:r>
            <a:r>
              <a:rPr lang="en-IN" dirty="0" smtClean="0"/>
              <a:t> and most </a:t>
            </a:r>
            <a:r>
              <a:rPr lang="en-IN" dirty="0" err="1" smtClean="0"/>
              <a:t>Desmospongia</a:t>
            </a:r>
            <a:r>
              <a:rPr lang="en-IN" dirty="0" smtClean="0"/>
              <a:t>. The entire larva is covered by flagella.</a:t>
            </a:r>
          </a:p>
          <a:p>
            <a:pPr algn="just"/>
            <a:r>
              <a:rPr lang="en-IN" dirty="0" smtClean="0"/>
              <a:t>With the help of external flagella, the motile larvae escapes from the parental body and swim for a few hours to many days. Finally they settle down, become attached to some solid object, metamorphose and grow into an adult.</a:t>
            </a:r>
          </a:p>
          <a:p>
            <a:endParaRPr lang="en-IN" dirty="0"/>
          </a:p>
        </p:txBody>
      </p:sp>
      <p:pic>
        <p:nvPicPr>
          <p:cNvPr id="5" name="Content Placeholder 4" descr="parenchymula larva, development of sponges, sexual reproduction in sponges, calcareous, hexactanellids, desmospongia"/>
          <p:cNvPicPr>
            <a:picLocks noGrp="1"/>
          </p:cNvPicPr>
          <p:nvPr>
            <p:ph sz="quarter" idx="4294967295"/>
          </p:nvPr>
        </p:nvPicPr>
        <p:blipFill>
          <a:blip r:embed="rId2" cstate="print"/>
          <a:srcRect/>
          <a:stretch>
            <a:fillRect/>
          </a:stretch>
        </p:blipFill>
        <p:spPr bwMode="auto">
          <a:xfrm>
            <a:off x="533400" y="990600"/>
            <a:ext cx="367665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438400"/>
            <a:ext cx="7772400" cy="1143000"/>
          </a:xfrm>
        </p:spPr>
        <p:txBody>
          <a:bodyPr/>
          <a:lstStyle/>
          <a:p>
            <a:pPr algn="ctr"/>
            <a:r>
              <a:rPr lang="en-IN" dirty="0" smtClean="0"/>
              <a:t>THANK YOU</a:t>
            </a: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208</TotalTime>
  <Words>697</Words>
  <Application>Microsoft Office PowerPoint</Application>
  <PresentationFormat>On-screen Show (4:3)</PresentationFormat>
  <Paragraphs>51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Equity</vt:lpstr>
      <vt:lpstr>GENERAL CHARACTERS OF PHYLUM PORIFERA</vt:lpstr>
      <vt:lpstr>INTRODUCTION</vt:lpstr>
      <vt:lpstr>Slide 3</vt:lpstr>
      <vt:lpstr>Slide 4</vt:lpstr>
      <vt:lpstr>GENERAL CHARACTERS</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CHARACTERS OF PHYLUM PORIFERA</dc:title>
  <dc:creator>Lenovo</dc:creator>
  <cp:lastModifiedBy>Lenovo</cp:lastModifiedBy>
  <cp:revision>24</cp:revision>
  <dcterms:created xsi:type="dcterms:W3CDTF">2006-08-16T00:00:00Z</dcterms:created>
  <dcterms:modified xsi:type="dcterms:W3CDTF">2024-08-16T15:23:58Z</dcterms:modified>
</cp:coreProperties>
</file>